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2"/>
  </p:notesMasterIdLst>
  <p:sldIdLst>
    <p:sldId id="256" r:id="rId2"/>
    <p:sldId id="258" r:id="rId3"/>
    <p:sldId id="259" r:id="rId4"/>
    <p:sldId id="262" r:id="rId5"/>
    <p:sldId id="266" r:id="rId6"/>
    <p:sldId id="268" r:id="rId7"/>
    <p:sldId id="271" r:id="rId8"/>
    <p:sldId id="276" r:id="rId9"/>
    <p:sldId id="279" r:id="rId10"/>
    <p:sldId id="281" r:id="rId11"/>
  </p:sldIdLst>
  <p:sldSz cx="9144000" cy="5143500" type="screen16x9"/>
  <p:notesSz cx="6858000" cy="9144000"/>
  <p:embeddedFontLst>
    <p:embeddedFont>
      <p:font typeface="Catamaran Light" charset="0"/>
      <p:regular r:id="rId13"/>
      <p:bold r:id="rId14"/>
    </p:embeddedFont>
    <p:embeddedFont>
      <p:font typeface="Livvic" charset="0"/>
      <p:regular r:id="rId15"/>
      <p:bold r:id="rId16"/>
      <p:italic r:id="rId17"/>
      <p:boldItalic r:id="rId18"/>
    </p:embeddedFont>
    <p:embeddedFont>
      <p:font typeface="Roboto" charset="0"/>
      <p:regular r:id="rId19"/>
      <p:bold r:id="rId20"/>
      <p:italic r:id="rId21"/>
      <p:boldItalic r:id="rId22"/>
    </p:embeddedFont>
    <p:embeddedFont>
      <p:font typeface="Fira Sans Extra Condensed Medium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C4C1E970-FFBD-4D9B-AF8D-FBB40131182D}">
  <a:tblStyle styleId="{C4C1E970-FFBD-4D9B-AF8D-FBB40131182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2" autoAdjust="0"/>
    <p:restoredTop sz="94673" autoAdjust="0"/>
  </p:normalViewPr>
  <p:slideViewPr>
    <p:cSldViewPr>
      <p:cViewPr varScale="1">
        <p:scale>
          <a:sx n="111" d="100"/>
          <a:sy n="111" d="100"/>
        </p:scale>
        <p:origin x="-634" y="-82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1013"/>
    </p:cViewPr>
  </p:outlin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pn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4dfce81f1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4dfce81f1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g5465e7bc0b_1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0" name="Google Shape;570;g5465e7bc0b_1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e13d9a7e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e13d9a7e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3C40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522eb7919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5522eb7919_1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465e7bc0b_1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465e7bc0b_1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50">
              <a:solidFill>
                <a:srgbClr val="3C4043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3e13d9a7e_0_5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3e13d9a7e_0_5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33e13d9a7e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33e13d9a7e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5465e7bc0b_1_3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5465e7bc0b_1_3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33e13d9a7e_0_5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33e13d9a7e_0_5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3e13d9a7e_0_4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3e13d9a7e_0_4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>
  <p:cSld name="CUSTOM_7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6">
  <p:cSld name="CUSTOM_11_1_2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9"/>
          <p:cNvSpPr txBox="1">
            <a:spLocks noGrp="1"/>
          </p:cNvSpPr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2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5" hasCustomPrompt="1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ctrTitle" idx="9"/>
          </p:nvPr>
        </p:nvSpPr>
        <p:spPr>
          <a:xfrm rot="5400000">
            <a:off x="660162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18" hasCustomPrompt="1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>
                <a:solidFill>
                  <a:srgbClr val="43434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USTOM_14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35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3600"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30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656422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656425" y="18867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ctrTitle" idx="2"/>
          </p:nvPr>
        </p:nvSpPr>
        <p:spPr>
          <a:xfrm>
            <a:off x="2650710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3"/>
          </p:nvPr>
        </p:nvSpPr>
        <p:spPr>
          <a:xfrm>
            <a:off x="2610700" y="18867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5"/>
          </p:nvPr>
        </p:nvSpPr>
        <p:spPr>
          <a:xfrm>
            <a:off x="4878076" y="18867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5" name="Google Shape;75;p13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ctrTitle" idx="9"/>
          </p:nvPr>
        </p:nvSpPr>
        <p:spPr>
          <a:xfrm>
            <a:off x="2650710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13"/>
          </p:nvPr>
        </p:nvSpPr>
        <p:spPr>
          <a:xfrm>
            <a:off x="2610700" y="3860125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">
  <p:cSld name="CUSTOM_31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4"/>
          <p:cNvSpPr txBox="1">
            <a:spLocks noGrp="1"/>
          </p:cNvSpPr>
          <p:nvPr>
            <p:ph type="ctrTitle"/>
          </p:nvPr>
        </p:nvSpPr>
        <p:spPr>
          <a:xfrm rot="5400000">
            <a:off x="6603595" y="1930225"/>
            <a:ext cx="34812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1">
  <p:cSld name="CUSTOM_2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subTitle" idx="1"/>
          </p:nvPr>
        </p:nvSpPr>
        <p:spPr>
          <a:xfrm>
            <a:off x="4633950" y="1847896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2"/>
          </p:nvPr>
        </p:nvSpPr>
        <p:spPr>
          <a:xfrm>
            <a:off x="4633950" y="3827870"/>
            <a:ext cx="18180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ctrTitle"/>
          </p:nvPr>
        </p:nvSpPr>
        <p:spPr>
          <a:xfrm>
            <a:off x="4633950" y="1539296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ctrTitle" idx="3"/>
          </p:nvPr>
        </p:nvSpPr>
        <p:spPr>
          <a:xfrm>
            <a:off x="4633950" y="351927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>
        <p15:guide id="1" orient="horz" pos="510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 2">
  <p:cSld name="CUSTOM_34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ctrTitle"/>
          </p:nvPr>
        </p:nvSpPr>
        <p:spPr>
          <a:xfrm rot="5400000">
            <a:off x="6860962" y="1407498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1" name="Google Shape;101;p18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8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subTitle" idx="3"/>
          </p:nvPr>
        </p:nvSpPr>
        <p:spPr>
          <a:xfrm>
            <a:off x="4068269" y="2147200"/>
            <a:ext cx="16266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ivvic"/>
              <a:buNone/>
              <a:defRPr sz="2800" b="1">
                <a:solidFill>
                  <a:schemeClr val="dk1"/>
                </a:solidFill>
                <a:latin typeface="Livvic"/>
                <a:ea typeface="Livvic"/>
                <a:cs typeface="Livvic"/>
                <a:sym typeface="Livvi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●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tamaran Light"/>
              <a:buChar char="○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Catamaran Light"/>
              <a:buChar char="■"/>
              <a:defRPr sz="1200">
                <a:solidFill>
                  <a:schemeClr val="dk1"/>
                </a:solidFill>
                <a:latin typeface="Catamaran Light"/>
                <a:ea typeface="Catamaran Light"/>
                <a:cs typeface="Catamaran Light"/>
                <a:sym typeface="Catamaran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7" r:id="rId5"/>
    <p:sldLayoutId id="2147483659" r:id="rId6"/>
    <p:sldLayoutId id="2147483660" r:id="rId7"/>
    <p:sldLayoutId id="2147483661" r:id="rId8"/>
    <p:sldLayoutId id="2147483664" r:id="rId9"/>
    <p:sldLayoutId id="2147483665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948" name="Picture 4" descr="a number based lottery game pictur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000501" y="0"/>
            <a:ext cx="5143499" cy="5143500"/>
          </a:xfrm>
          <a:prstGeom prst="rect">
            <a:avLst/>
          </a:prstGeom>
          <a:noFill/>
        </p:spPr>
      </p:pic>
      <p:sp>
        <p:nvSpPr>
          <p:cNvPr id="124" name="Google Shape;124;p24"/>
          <p:cNvSpPr/>
          <p:nvPr/>
        </p:nvSpPr>
        <p:spPr>
          <a:xfrm rot="5400000">
            <a:off x="1428875" y="13850"/>
            <a:ext cx="3358800" cy="5026500"/>
          </a:xfrm>
          <a:prstGeom prst="rect">
            <a:avLst/>
          </a:prstGeom>
          <a:solidFill>
            <a:srgbClr val="908269">
              <a:alpha val="861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24"/>
          <p:cNvSpPr txBox="1">
            <a:spLocks noGrp="1"/>
          </p:cNvSpPr>
          <p:nvPr>
            <p:ph type="subTitle" idx="1"/>
          </p:nvPr>
        </p:nvSpPr>
        <p:spPr>
          <a:xfrm>
            <a:off x="1039575" y="3206400"/>
            <a:ext cx="240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A Project made by Python.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6" name="Google Shape;126;p24"/>
          <p:cNvSpPr txBox="1">
            <a:spLocks noGrp="1"/>
          </p:cNvSpPr>
          <p:nvPr>
            <p:ph type="ctrTitle"/>
          </p:nvPr>
        </p:nvSpPr>
        <p:spPr>
          <a:xfrm>
            <a:off x="1039575" y="1701225"/>
            <a:ext cx="45924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LOTTERY</a:t>
            </a:r>
            <a:br>
              <a:rPr lang="en-US" dirty="0" smtClean="0">
                <a:solidFill>
                  <a:schemeClr val="lt1"/>
                </a:solidFill>
              </a:rPr>
            </a:br>
            <a:r>
              <a:rPr lang="en-US" dirty="0" smtClean="0">
                <a:solidFill>
                  <a:schemeClr val="lt1"/>
                </a:solidFill>
              </a:rPr>
              <a:t>GAME</a:t>
            </a:r>
            <a:endParaRPr>
              <a:solidFill>
                <a:schemeClr val="lt1"/>
              </a:solidFill>
              <a:latin typeface="Livvic"/>
              <a:ea typeface="Livvic"/>
              <a:cs typeface="Livvic"/>
              <a:sym typeface="Livvic"/>
            </a:endParaRPr>
          </a:p>
        </p:txBody>
      </p:sp>
      <p:sp>
        <p:nvSpPr>
          <p:cNvPr id="127" name="Google Shape;127;p24"/>
          <p:cNvSpPr/>
          <p:nvPr/>
        </p:nvSpPr>
        <p:spPr>
          <a:xfrm rot="-5400000" flipH="1">
            <a:off x="7354200" y="2416550"/>
            <a:ext cx="3358800" cy="221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2" name="Google Shape;57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81435" y="0"/>
            <a:ext cx="516255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73" name="Google Shape;573;p49"/>
          <p:cNvSpPr/>
          <p:nvPr/>
        </p:nvSpPr>
        <p:spPr>
          <a:xfrm rot="5400000">
            <a:off x="1428875" y="205200"/>
            <a:ext cx="3358800" cy="5026500"/>
          </a:xfrm>
          <a:prstGeom prst="rect">
            <a:avLst/>
          </a:prstGeom>
          <a:solidFill>
            <a:srgbClr val="908269">
              <a:alpha val="61799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49"/>
          <p:cNvSpPr txBox="1">
            <a:spLocks noGrp="1"/>
          </p:cNvSpPr>
          <p:nvPr>
            <p:ph type="subTitle" idx="1"/>
          </p:nvPr>
        </p:nvSpPr>
        <p:spPr>
          <a:xfrm>
            <a:off x="831200" y="2314225"/>
            <a:ext cx="28563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b="1" dirty="0" smtClean="0">
                <a:solidFill>
                  <a:schemeClr val="lt1"/>
                </a:solidFill>
              </a:rPr>
              <a:t>Credits-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600" dirty="0" smtClean="0">
                <a:solidFill>
                  <a:schemeClr val="lt1"/>
                </a:solidFill>
              </a:rPr>
              <a:t>Images Used from </a:t>
            </a:r>
            <a:r>
              <a:rPr lang="en-US" sz="1600" dirty="0" err="1" smtClean="0">
                <a:solidFill>
                  <a:schemeClr val="lt1"/>
                </a:solidFill>
              </a:rPr>
              <a:t>Gpt</a:t>
            </a:r>
            <a:r>
              <a:rPr lang="en-US" sz="1600" dirty="0" smtClean="0">
                <a:solidFill>
                  <a:schemeClr val="lt1"/>
                </a:solidFill>
              </a:rPr>
              <a:t> 3.5</a:t>
            </a:r>
          </a:p>
          <a:p>
            <a:pPr marL="0" lvl="0" indent="0">
              <a:buSzPts val="1100"/>
            </a:pPr>
            <a:r>
              <a:rPr lang="en-US" sz="1600" dirty="0" smtClean="0">
                <a:solidFill>
                  <a:schemeClr val="lt1"/>
                </a:solidFill>
              </a:rPr>
              <a:t>Lottery </a:t>
            </a:r>
            <a:r>
              <a:rPr lang="en-US" sz="1600" dirty="0" smtClean="0">
                <a:solidFill>
                  <a:schemeClr val="lt1"/>
                </a:solidFill>
              </a:rPr>
              <a:t>game inspired by -https://github.com/topics/guessing-number-game?l=python</a:t>
            </a:r>
            <a:endParaRPr lang="en-US" sz="1600" dirty="0" smtClean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lt1"/>
              </a:solidFill>
            </a:endParaRPr>
          </a:p>
        </p:txBody>
      </p:sp>
      <p:sp>
        <p:nvSpPr>
          <p:cNvPr id="575" name="Google Shape;575;p49"/>
          <p:cNvSpPr txBox="1">
            <a:spLocks noGrp="1"/>
          </p:cNvSpPr>
          <p:nvPr>
            <p:ph type="ctrTitle"/>
          </p:nvPr>
        </p:nvSpPr>
        <p:spPr>
          <a:xfrm>
            <a:off x="831200" y="376500"/>
            <a:ext cx="260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 dirty="0">
                <a:solidFill>
                  <a:schemeClr val="lt1"/>
                </a:solidFill>
              </a:rPr>
              <a:t>THANKS</a:t>
            </a:r>
            <a:endParaRPr sz="3000">
              <a:solidFill>
                <a:schemeClr val="lt1"/>
              </a:solidFill>
            </a:endParaRPr>
          </a:p>
        </p:txBody>
      </p:sp>
      <p:sp>
        <p:nvSpPr>
          <p:cNvPr id="576" name="Google Shape;576;p49"/>
          <p:cNvSpPr/>
          <p:nvPr/>
        </p:nvSpPr>
        <p:spPr>
          <a:xfrm>
            <a:off x="4582622" y="31226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</p:txBody>
      </p:sp>
      <p:grpSp>
        <p:nvGrpSpPr>
          <p:cNvPr id="577" name="Google Shape;577;p49"/>
          <p:cNvGrpSpPr/>
          <p:nvPr/>
        </p:nvGrpSpPr>
        <p:grpSpPr>
          <a:xfrm>
            <a:off x="4582431" y="2545611"/>
            <a:ext cx="346056" cy="345674"/>
            <a:chOff x="3303268" y="3817349"/>
            <a:chExt cx="346056" cy="345674"/>
          </a:xfrm>
        </p:grpSpPr>
        <p:sp>
          <p:nvSpPr>
            <p:cNvPr id="578" name="Google Shape;578;p49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79" name="Google Shape;579;p49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0" name="Google Shape;580;p49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1" name="Google Shape;581;p49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  <p:grpSp>
        <p:nvGrpSpPr>
          <p:cNvPr id="582" name="Google Shape;582;p49"/>
          <p:cNvGrpSpPr/>
          <p:nvPr/>
        </p:nvGrpSpPr>
        <p:grpSpPr>
          <a:xfrm>
            <a:off x="4582447" y="1968549"/>
            <a:ext cx="346024" cy="345674"/>
            <a:chOff x="4201447" y="3817349"/>
            <a:chExt cx="346024" cy="345674"/>
          </a:xfrm>
        </p:grpSpPr>
        <p:sp>
          <p:nvSpPr>
            <p:cNvPr id="583" name="Google Shape;583;p49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  <p:sp>
          <p:nvSpPr>
            <p:cNvPr id="584" name="Google Shape;584;p49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lt1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ctrTitle" idx="9"/>
          </p:nvPr>
        </p:nvSpPr>
        <p:spPr>
          <a:xfrm rot="5400000">
            <a:off x="6672869" y="1646270"/>
            <a:ext cx="29133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TABLE OF CONTENTS</a:t>
            </a:r>
            <a:endParaRPr sz="2400"/>
          </a:p>
        </p:txBody>
      </p:sp>
      <p:sp>
        <p:nvSpPr>
          <p:cNvPr id="142" name="Google Shape;142;p26"/>
          <p:cNvSpPr/>
          <p:nvPr/>
        </p:nvSpPr>
        <p:spPr>
          <a:xfrm rot="-5400000" flipH="1">
            <a:off x="-957850" y="957900"/>
            <a:ext cx="5140800" cy="3225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7"/>
          </p:nvPr>
        </p:nvSpPr>
        <p:spPr>
          <a:xfrm>
            <a:off x="3427997" y="2475197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rules and </a:t>
            </a:r>
            <a:r>
              <a:rPr lang="en-US" dirty="0" err="1" smtClean="0"/>
              <a:t>playthough</a:t>
            </a:r>
            <a:r>
              <a:rPr lang="en-US" dirty="0" smtClean="0"/>
              <a:t> of our game.</a:t>
            </a: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ctrTitle" idx="6"/>
          </p:nvPr>
        </p:nvSpPr>
        <p:spPr>
          <a:xfrm>
            <a:off x="3427999" y="206109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GAMEPLAY</a:t>
            </a:r>
            <a:endParaRPr/>
          </a:p>
        </p:txBody>
      </p:sp>
      <p:sp>
        <p:nvSpPr>
          <p:cNvPr id="145" name="Google Shape;145;p26"/>
          <p:cNvSpPr txBox="1">
            <a:spLocks noGrp="1"/>
          </p:cNvSpPr>
          <p:nvPr>
            <p:ph type="title" idx="8"/>
          </p:nvPr>
        </p:nvSpPr>
        <p:spPr>
          <a:xfrm>
            <a:off x="2023007" y="232346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03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6" name="Google Shape;146;p26"/>
          <p:cNvSpPr txBox="1">
            <a:spLocks noGrp="1"/>
          </p:cNvSpPr>
          <p:nvPr>
            <p:ph type="ctrTitle"/>
          </p:nvPr>
        </p:nvSpPr>
        <p:spPr>
          <a:xfrm>
            <a:off x="3423902" y="38747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PROJECT</a:t>
            </a:r>
            <a:endParaRPr/>
          </a:p>
        </p:txBody>
      </p:sp>
      <p:sp>
        <p:nvSpPr>
          <p:cNvPr id="147" name="Google Shape;147;p26"/>
          <p:cNvSpPr txBox="1">
            <a:spLocks noGrp="1"/>
          </p:cNvSpPr>
          <p:nvPr>
            <p:ph type="subTitle" idx="1"/>
          </p:nvPr>
        </p:nvSpPr>
        <p:spPr>
          <a:xfrm>
            <a:off x="3423900" y="802521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A simple and light Lottery game based on Random number generation.</a:t>
            </a:r>
            <a:endParaRPr/>
          </a:p>
        </p:txBody>
      </p:sp>
      <p:sp>
        <p:nvSpPr>
          <p:cNvPr id="148" name="Google Shape;148;p26"/>
          <p:cNvSpPr txBox="1">
            <a:spLocks noGrp="1"/>
          </p:cNvSpPr>
          <p:nvPr>
            <p:ph type="title" idx="2"/>
          </p:nvPr>
        </p:nvSpPr>
        <p:spPr>
          <a:xfrm>
            <a:off x="2023007" y="654113"/>
            <a:ext cx="17391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ctrTitle" idx="3"/>
          </p:nvPr>
        </p:nvSpPr>
        <p:spPr>
          <a:xfrm>
            <a:off x="3425264" y="1224286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GAME FEATURES</a:t>
            </a:r>
            <a:endParaRPr/>
          </a:p>
        </p:txBody>
      </p:sp>
      <p:sp>
        <p:nvSpPr>
          <p:cNvPr id="150" name="Google Shape;150;p26"/>
          <p:cNvSpPr txBox="1">
            <a:spLocks noGrp="1"/>
          </p:cNvSpPr>
          <p:nvPr>
            <p:ph type="subTitle" idx="4"/>
          </p:nvPr>
        </p:nvSpPr>
        <p:spPr>
          <a:xfrm>
            <a:off x="3425259" y="1638859"/>
            <a:ext cx="19767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usefull features our Project promises</a:t>
            </a:r>
            <a:endParaRPr/>
          </a:p>
        </p:txBody>
      </p:sp>
      <p:sp>
        <p:nvSpPr>
          <p:cNvPr id="151" name="Google Shape;151;p26"/>
          <p:cNvSpPr txBox="1">
            <a:spLocks noGrp="1"/>
          </p:cNvSpPr>
          <p:nvPr>
            <p:ph type="title" idx="5"/>
          </p:nvPr>
        </p:nvSpPr>
        <p:spPr>
          <a:xfrm>
            <a:off x="2023007" y="1488788"/>
            <a:ext cx="1615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02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2" name="Google Shape;152;p26"/>
          <p:cNvSpPr txBox="1">
            <a:spLocks noGrp="1"/>
          </p:cNvSpPr>
          <p:nvPr>
            <p:ph type="ctrTitle" idx="13"/>
          </p:nvPr>
        </p:nvSpPr>
        <p:spPr>
          <a:xfrm>
            <a:off x="3427999" y="2897911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PROJECT STAGES</a:t>
            </a:r>
            <a:endParaRPr/>
          </a:p>
        </p:txBody>
      </p:sp>
      <p:sp>
        <p:nvSpPr>
          <p:cNvPr id="153" name="Google Shape;153;p26"/>
          <p:cNvSpPr txBox="1">
            <a:spLocks noGrp="1"/>
          </p:cNvSpPr>
          <p:nvPr>
            <p:ph type="subTitle" idx="14"/>
          </p:nvPr>
        </p:nvSpPr>
        <p:spPr>
          <a:xfrm>
            <a:off x="3427997" y="3311534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The stages our project has went through for completion.</a:t>
            </a:r>
            <a:endParaRPr/>
          </a:p>
        </p:txBody>
      </p:sp>
      <p:sp>
        <p:nvSpPr>
          <p:cNvPr id="154" name="Google Shape;154;p26"/>
          <p:cNvSpPr txBox="1">
            <a:spLocks noGrp="1"/>
          </p:cNvSpPr>
          <p:nvPr>
            <p:ph type="title" idx="15"/>
          </p:nvPr>
        </p:nvSpPr>
        <p:spPr>
          <a:xfrm>
            <a:off x="2023007" y="3158138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04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55" name="Google Shape;155;p26"/>
          <p:cNvSpPr txBox="1">
            <a:spLocks noGrp="1"/>
          </p:cNvSpPr>
          <p:nvPr>
            <p:ph type="ctrTitle" idx="16"/>
          </p:nvPr>
        </p:nvSpPr>
        <p:spPr>
          <a:xfrm>
            <a:off x="3427999" y="3734723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</a:t>
            </a:r>
            <a:endParaRPr/>
          </a:p>
        </p:txBody>
      </p:sp>
      <p:sp>
        <p:nvSpPr>
          <p:cNvPr id="156" name="Google Shape;156;p26"/>
          <p:cNvSpPr txBox="1">
            <a:spLocks noGrp="1"/>
          </p:cNvSpPr>
          <p:nvPr>
            <p:ph type="subTitle" idx="17"/>
          </p:nvPr>
        </p:nvSpPr>
        <p:spPr>
          <a:xfrm>
            <a:off x="3427997" y="4147872"/>
            <a:ext cx="19065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18"/>
          </p:nvPr>
        </p:nvSpPr>
        <p:spPr>
          <a:xfrm>
            <a:off x="2023007" y="3992813"/>
            <a:ext cx="15735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05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7"/>
          <p:cNvPicPr preferRelativeResize="0"/>
          <p:nvPr/>
        </p:nvPicPr>
        <p:blipFill rotWithShape="1">
          <a:blip r:embed="rId3">
            <a:alphaModFix/>
          </a:blip>
          <a:srcRect l="25616" r="25616"/>
          <a:stretch/>
        </p:blipFill>
        <p:spPr>
          <a:xfrm>
            <a:off x="5381625" y="0"/>
            <a:ext cx="37623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7"/>
          <p:cNvSpPr/>
          <p:nvPr/>
        </p:nvSpPr>
        <p:spPr>
          <a:xfrm>
            <a:off x="4819650" y="1577400"/>
            <a:ext cx="29910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27"/>
          <p:cNvSpPr txBox="1">
            <a:spLocks noGrp="1"/>
          </p:cNvSpPr>
          <p:nvPr>
            <p:ph type="subTitle" idx="1"/>
          </p:nvPr>
        </p:nvSpPr>
        <p:spPr>
          <a:xfrm flipH="1">
            <a:off x="1667175" y="2154225"/>
            <a:ext cx="2503200" cy="11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This group project was the unified work of: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err="1" smtClean="0"/>
              <a:t>Nehar</a:t>
            </a:r>
            <a:r>
              <a:rPr lang="en-US" dirty="0" smtClean="0"/>
              <a:t> kr. Roy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err="1" smtClean="0"/>
              <a:t>Debasish</a:t>
            </a:r>
            <a:r>
              <a:rPr lang="en-US" dirty="0" smtClean="0"/>
              <a:t> </a:t>
            </a:r>
            <a:r>
              <a:rPr lang="en-US" dirty="0" err="1" smtClean="0"/>
              <a:t>Chowdhury</a:t>
            </a:r>
            <a:endParaRPr lang="en-US" dirty="0" smtClean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Font typeface="Arial" pitchFamily="34" charset="0"/>
              <a:buChar char="•"/>
            </a:pPr>
            <a:r>
              <a:rPr lang="en-US" dirty="0" err="1" smtClean="0"/>
              <a:t>Angshu</a:t>
            </a:r>
            <a:r>
              <a:rPr lang="en-US" dirty="0" smtClean="0"/>
              <a:t> </a:t>
            </a:r>
            <a:r>
              <a:rPr lang="en-US" dirty="0" err="1" smtClean="0"/>
              <a:t>Ghosh</a:t>
            </a:r>
            <a:endParaRPr/>
          </a:p>
        </p:txBody>
      </p:sp>
      <p:sp>
        <p:nvSpPr>
          <p:cNvPr id="165" name="Google Shape;165;p27"/>
          <p:cNvSpPr txBox="1">
            <a:spLocks noGrp="1"/>
          </p:cNvSpPr>
          <p:nvPr>
            <p:ph type="title"/>
          </p:nvPr>
        </p:nvSpPr>
        <p:spPr>
          <a:xfrm>
            <a:off x="672375" y="1432475"/>
            <a:ext cx="3498000" cy="89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OUR MEMBERS</a:t>
            </a:r>
            <a:endParaRPr/>
          </a:p>
        </p:txBody>
      </p:sp>
      <p:sp>
        <p:nvSpPr>
          <p:cNvPr id="167" name="Google Shape;167;p27"/>
          <p:cNvSpPr/>
          <p:nvPr/>
        </p:nvSpPr>
        <p:spPr>
          <a:xfrm>
            <a:off x="0" y="1577400"/>
            <a:ext cx="362100" cy="1988700"/>
          </a:xfrm>
          <a:prstGeom prst="rect">
            <a:avLst/>
          </a:prstGeom>
          <a:solidFill>
            <a:srgbClr val="CFC3AC">
              <a:alpha val="584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6802" name="Picture 2" descr="Siliguri Institute of Technology: Courses, Fees, Admission 2024,  Placements, Ranking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500694" y="1643056"/>
            <a:ext cx="1785950" cy="174536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Screenshot (155).png"/>
          <p:cNvPicPr>
            <a:picLocks noChangeAspect="1"/>
          </p:cNvPicPr>
          <p:nvPr/>
        </p:nvPicPr>
        <p:blipFill>
          <a:blip r:embed="rId3"/>
          <a:srcRect l="28906" t="18055" r="28906" b="19444"/>
          <a:stretch>
            <a:fillRect/>
          </a:stretch>
        </p:blipFill>
        <p:spPr>
          <a:xfrm>
            <a:off x="142844" y="500048"/>
            <a:ext cx="5057768" cy="4214842"/>
          </a:xfrm>
          <a:prstGeom prst="rect">
            <a:avLst/>
          </a:prstGeom>
        </p:spPr>
      </p:pic>
      <p:sp>
        <p:nvSpPr>
          <p:cNvPr id="203" name="Google Shape;203;p30"/>
          <p:cNvSpPr/>
          <p:nvPr/>
        </p:nvSpPr>
        <p:spPr>
          <a:xfrm rot="-5400000">
            <a:off x="6349650" y="643825"/>
            <a:ext cx="1057500" cy="310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30"/>
          <p:cNvSpPr txBox="1">
            <a:spLocks noGrp="1"/>
          </p:cNvSpPr>
          <p:nvPr>
            <p:ph type="ctrTitle"/>
          </p:nvPr>
        </p:nvSpPr>
        <p:spPr>
          <a:xfrm>
            <a:off x="5432000" y="710675"/>
            <a:ext cx="28881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ABOUT THE PROJECT</a:t>
            </a:r>
            <a:endParaRPr sz="2800">
              <a:solidFill>
                <a:schemeClr val="lt1"/>
              </a:solidFill>
            </a:endParaRPr>
          </a:p>
        </p:txBody>
      </p:sp>
      <p:sp>
        <p:nvSpPr>
          <p:cNvPr id="206" name="Google Shape;206;p30"/>
          <p:cNvSpPr txBox="1">
            <a:spLocks noGrp="1"/>
          </p:cNvSpPr>
          <p:nvPr>
            <p:ph type="subTitle" idx="1"/>
          </p:nvPr>
        </p:nvSpPr>
        <p:spPr>
          <a:xfrm>
            <a:off x="5363550" y="2724625"/>
            <a:ext cx="2956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In this presentation, we’ll explore a straightforward Python program that simulates a lottery game. The game allows players to select numbers, generates a random winning combination, and determines whether the player wins or loses.</a:t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 rot="-5400000">
            <a:off x="8221938" y="-292370"/>
            <a:ext cx="1057500" cy="10707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466" name="Picture 2" descr="a lowkey image of a simple Python lottery gam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2000232" y="0"/>
            <a:ext cx="5143499" cy="5143500"/>
          </a:xfrm>
          <a:prstGeom prst="rect">
            <a:avLst/>
          </a:prstGeom>
          <a:noFill/>
        </p:spPr>
      </p:pic>
      <p:sp>
        <p:nvSpPr>
          <p:cNvPr id="239" name="Google Shape;239;p34"/>
          <p:cNvSpPr/>
          <p:nvPr/>
        </p:nvSpPr>
        <p:spPr>
          <a:xfrm rot="-5400000" flipH="1">
            <a:off x="593250" y="3993775"/>
            <a:ext cx="556500" cy="1743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4"/>
          <p:cNvSpPr/>
          <p:nvPr/>
        </p:nvSpPr>
        <p:spPr>
          <a:xfrm rot="-5400000" flipH="1">
            <a:off x="8279175" y="74250"/>
            <a:ext cx="939000" cy="7905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200023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143768" y="0"/>
            <a:ext cx="2000232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 descr="a lowkey image of a simple Python lottery game"/>
          <p:cNvPicPr>
            <a:picLocks noChangeAspect="1" noChangeArrowheads="1"/>
          </p:cNvPicPr>
          <p:nvPr/>
        </p:nvPicPr>
        <p:blipFill>
          <a:blip r:embed="rId4"/>
          <a:srcRect l="13705" r="47407"/>
          <a:stretch>
            <a:fillRect/>
          </a:stretch>
        </p:blipFill>
        <p:spPr bwMode="auto">
          <a:xfrm flipH="1">
            <a:off x="7143768" y="0"/>
            <a:ext cx="2000232" cy="5143500"/>
          </a:xfrm>
          <a:prstGeom prst="rect">
            <a:avLst/>
          </a:prstGeom>
          <a:noFill/>
        </p:spPr>
      </p:pic>
      <p:pic>
        <p:nvPicPr>
          <p:cNvPr id="10" name="Picture 2" descr="a lowkey image of a simple Python lottery game"/>
          <p:cNvPicPr>
            <a:picLocks noChangeAspect="1" noChangeArrowheads="1"/>
          </p:cNvPicPr>
          <p:nvPr/>
        </p:nvPicPr>
        <p:blipFill>
          <a:blip r:embed="rId4"/>
          <a:srcRect l="49814" r="11297"/>
          <a:stretch>
            <a:fillRect/>
          </a:stretch>
        </p:blipFill>
        <p:spPr bwMode="auto">
          <a:xfrm flipH="1">
            <a:off x="0" y="0"/>
            <a:ext cx="2000232" cy="5143500"/>
          </a:xfrm>
          <a:prstGeom prst="rect">
            <a:avLst/>
          </a:prstGeom>
          <a:noFill/>
        </p:spPr>
      </p:pic>
      <p:sp>
        <p:nvSpPr>
          <p:cNvPr id="237" name="Google Shape;237;p34"/>
          <p:cNvSpPr/>
          <p:nvPr/>
        </p:nvSpPr>
        <p:spPr>
          <a:xfrm rot="-5400000" flipH="1">
            <a:off x="3281250" y="-1995384"/>
            <a:ext cx="2581500" cy="9144000"/>
          </a:xfrm>
          <a:prstGeom prst="rect">
            <a:avLst/>
          </a:prstGeom>
          <a:gradFill>
            <a:gsLst>
              <a:gs pos="0">
                <a:srgbClr val="908269">
                  <a:alpha val="49019"/>
                </a:srgbClr>
              </a:gs>
              <a:gs pos="100000">
                <a:schemeClr val="accent1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34"/>
          <p:cNvSpPr txBox="1">
            <a:spLocks noGrp="1"/>
          </p:cNvSpPr>
          <p:nvPr>
            <p:ph type="title"/>
          </p:nvPr>
        </p:nvSpPr>
        <p:spPr>
          <a:xfrm>
            <a:off x="3200250" y="1742750"/>
            <a:ext cx="2743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chemeClr val="lt1"/>
                </a:solidFill>
              </a:rPr>
              <a:t>GAME</a:t>
            </a:r>
            <a:br>
              <a:rPr lang="en-US" dirty="0" smtClean="0">
                <a:solidFill>
                  <a:schemeClr val="lt1"/>
                </a:solidFill>
              </a:rPr>
            </a:br>
            <a:r>
              <a:rPr lang="en-US" dirty="0" smtClean="0">
                <a:solidFill>
                  <a:schemeClr val="lt1"/>
                </a:solidFill>
              </a:rPr>
              <a:t>FEATURES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6"/>
          <p:cNvSpPr txBox="1">
            <a:spLocks noGrp="1"/>
          </p:cNvSpPr>
          <p:nvPr>
            <p:ph type="ctrTitle" idx="6"/>
          </p:nvPr>
        </p:nvSpPr>
        <p:spPr>
          <a:xfrm rot="5400000">
            <a:off x="6865575" y="1466125"/>
            <a:ext cx="25530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Game Features</a:t>
            </a:r>
            <a:endParaRPr/>
          </a:p>
        </p:txBody>
      </p:sp>
      <p:sp>
        <p:nvSpPr>
          <p:cNvPr id="254" name="Google Shape;254;p36"/>
          <p:cNvSpPr txBox="1">
            <a:spLocks noGrp="1"/>
          </p:cNvSpPr>
          <p:nvPr>
            <p:ph type="subTitle" idx="1"/>
          </p:nvPr>
        </p:nvSpPr>
        <p:spPr>
          <a:xfrm>
            <a:off x="642910" y="1785932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Players can input their chosen numbers.</a:t>
            </a:r>
            <a:endParaRPr/>
          </a:p>
        </p:txBody>
      </p:sp>
      <p:sp>
        <p:nvSpPr>
          <p:cNvPr id="258" name="Google Shape;258;p36"/>
          <p:cNvSpPr txBox="1">
            <a:spLocks noGrp="1"/>
          </p:cNvSpPr>
          <p:nvPr>
            <p:ph type="ctrTitle" idx="4"/>
          </p:nvPr>
        </p:nvSpPr>
        <p:spPr>
          <a:xfrm>
            <a:off x="4638106" y="13944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36"/>
          <p:cNvSpPr txBox="1">
            <a:spLocks noGrp="1"/>
          </p:cNvSpPr>
          <p:nvPr>
            <p:ph type="ctrTitle"/>
          </p:nvPr>
        </p:nvSpPr>
        <p:spPr>
          <a:xfrm>
            <a:off x="571472" y="121442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User Interaction</a:t>
            </a:r>
            <a:r>
              <a:rPr lang="en-US" b="0" dirty="0" smtClean="0"/>
              <a:t>:</a:t>
            </a:r>
            <a:endParaRPr/>
          </a:p>
        </p:txBody>
      </p:sp>
      <p:sp>
        <p:nvSpPr>
          <p:cNvPr id="260" name="Google Shape;260;p36"/>
          <p:cNvSpPr/>
          <p:nvPr/>
        </p:nvSpPr>
        <p:spPr>
          <a:xfrm>
            <a:off x="785786" y="642924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36"/>
          <p:cNvSpPr/>
          <p:nvPr/>
        </p:nvSpPr>
        <p:spPr>
          <a:xfrm>
            <a:off x="758600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36"/>
          <p:cNvSpPr/>
          <p:nvPr/>
        </p:nvSpPr>
        <p:spPr>
          <a:xfrm>
            <a:off x="5972088" y="2900975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6" name="Google Shape;266;p36"/>
          <p:cNvGrpSpPr/>
          <p:nvPr/>
        </p:nvGrpSpPr>
        <p:grpSpPr>
          <a:xfrm>
            <a:off x="857224" y="714362"/>
            <a:ext cx="382519" cy="350682"/>
            <a:chOff x="2903337" y="4279032"/>
            <a:chExt cx="382519" cy="350682"/>
          </a:xfrm>
        </p:grpSpPr>
        <p:sp>
          <p:nvSpPr>
            <p:cNvPr id="267" name="Google Shape;267;p36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6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6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6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6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6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6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6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6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6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36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36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6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6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6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36"/>
          <p:cNvGrpSpPr/>
          <p:nvPr/>
        </p:nvGrpSpPr>
        <p:grpSpPr>
          <a:xfrm>
            <a:off x="819565" y="2979180"/>
            <a:ext cx="337069" cy="302593"/>
            <a:chOff x="3441065" y="4302505"/>
            <a:chExt cx="337069" cy="302593"/>
          </a:xfrm>
        </p:grpSpPr>
        <p:sp>
          <p:nvSpPr>
            <p:cNvPr id="291" name="Google Shape;291;p36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6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6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6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6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6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6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6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6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6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6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6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6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5" name="Google Shape;305;p36"/>
          <p:cNvGrpSpPr/>
          <p:nvPr/>
        </p:nvGrpSpPr>
        <p:grpSpPr>
          <a:xfrm>
            <a:off x="6057877" y="2961961"/>
            <a:ext cx="337070" cy="337040"/>
            <a:chOff x="1305327" y="2894211"/>
            <a:chExt cx="357520" cy="357488"/>
          </a:xfrm>
        </p:grpSpPr>
        <p:sp>
          <p:nvSpPr>
            <p:cNvPr id="306" name="Google Shape;306;p36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6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6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6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6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1" name="Google Shape;311;p36"/>
          <p:cNvSpPr txBox="1">
            <a:spLocks noGrp="1"/>
          </p:cNvSpPr>
          <p:nvPr>
            <p:ph type="ctrTitle" idx="7"/>
          </p:nvPr>
        </p:nvSpPr>
        <p:spPr>
          <a:xfrm>
            <a:off x="656422" y="33678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Winning Logic</a:t>
            </a:r>
            <a:r>
              <a:rPr lang="en-US" b="0" dirty="0" smtClean="0"/>
              <a:t>:</a:t>
            </a:r>
            <a:endParaRPr/>
          </a:p>
        </p:txBody>
      </p:sp>
      <p:sp>
        <p:nvSpPr>
          <p:cNvPr id="312" name="Google Shape;312;p36"/>
          <p:cNvSpPr txBox="1">
            <a:spLocks noGrp="1"/>
          </p:cNvSpPr>
          <p:nvPr>
            <p:ph type="subTitle" idx="8"/>
          </p:nvPr>
        </p:nvSpPr>
        <p:spPr>
          <a:xfrm>
            <a:off x="656425" y="3860125"/>
            <a:ext cx="15639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The player’s numbers are compared to the winning combination to determine the outcome.</a:t>
            </a:r>
            <a:endParaRPr/>
          </a:p>
        </p:txBody>
      </p:sp>
      <p:sp>
        <p:nvSpPr>
          <p:cNvPr id="315" name="Google Shape;315;p36"/>
          <p:cNvSpPr txBox="1">
            <a:spLocks noGrp="1"/>
          </p:cNvSpPr>
          <p:nvPr>
            <p:ph type="ctrTitle" idx="14"/>
          </p:nvPr>
        </p:nvSpPr>
        <p:spPr>
          <a:xfrm>
            <a:off x="4638106" y="336781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</a:t>
            </a:r>
            <a:endParaRPr/>
          </a:p>
        </p:txBody>
      </p:sp>
      <p:sp>
        <p:nvSpPr>
          <p:cNvPr id="316" name="Google Shape;316;p36"/>
          <p:cNvSpPr txBox="1">
            <a:spLocks noGrp="1"/>
          </p:cNvSpPr>
          <p:nvPr>
            <p:ph type="subTitle" idx="15"/>
          </p:nvPr>
        </p:nvSpPr>
        <p:spPr>
          <a:xfrm>
            <a:off x="4878076" y="3860125"/>
            <a:ext cx="16482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Venus has a beautiful name and is the second planet from the Sun. It’s terribly hot</a:t>
            </a:r>
            <a:endParaRPr/>
          </a:p>
        </p:txBody>
      </p:sp>
      <p:sp>
        <p:nvSpPr>
          <p:cNvPr id="66" name="Subtitle 65"/>
          <p:cNvSpPr>
            <a:spLocks noGrp="1"/>
          </p:cNvSpPr>
          <p:nvPr>
            <p:ph type="subTitle" idx="5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7" name="Rectangle 66"/>
          <p:cNvSpPr/>
          <p:nvPr/>
        </p:nvSpPr>
        <p:spPr>
          <a:xfrm>
            <a:off x="4500562" y="0"/>
            <a:ext cx="2714644" cy="500064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Google Shape;261;p36"/>
          <p:cNvSpPr/>
          <p:nvPr/>
        </p:nvSpPr>
        <p:spPr>
          <a:xfrm>
            <a:off x="5500694" y="714362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2" name="Google Shape;282;p36"/>
          <p:cNvSpPr/>
          <p:nvPr/>
        </p:nvSpPr>
        <p:spPr>
          <a:xfrm>
            <a:off x="5572132" y="785800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36"/>
          <p:cNvSpPr txBox="1">
            <a:spLocks noGrp="1"/>
          </p:cNvSpPr>
          <p:nvPr>
            <p:ph type="ctrTitle" idx="9"/>
          </p:nvPr>
        </p:nvSpPr>
        <p:spPr>
          <a:xfrm>
            <a:off x="5072066" y="342900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Feedback</a:t>
            </a:r>
            <a:r>
              <a:rPr lang="en-US" b="0" dirty="0" smtClean="0"/>
              <a:t>:</a:t>
            </a:r>
            <a:endParaRPr/>
          </a:p>
        </p:txBody>
      </p:sp>
      <p:sp>
        <p:nvSpPr>
          <p:cNvPr id="314" name="Google Shape;314;p36"/>
          <p:cNvSpPr txBox="1">
            <a:spLocks noGrp="1"/>
          </p:cNvSpPr>
          <p:nvPr>
            <p:ph type="subTitle" idx="13"/>
          </p:nvPr>
        </p:nvSpPr>
        <p:spPr>
          <a:xfrm>
            <a:off x="5143504" y="4031100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The program provides feedback on whether the player wins or loses.</a:t>
            </a:r>
            <a:endParaRPr/>
          </a:p>
        </p:txBody>
      </p:sp>
      <p:sp>
        <p:nvSpPr>
          <p:cNvPr id="264" name="Google Shape;264;p36"/>
          <p:cNvSpPr/>
          <p:nvPr/>
        </p:nvSpPr>
        <p:spPr>
          <a:xfrm>
            <a:off x="5715008" y="2857502"/>
            <a:ext cx="459000" cy="45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4" name="Google Shape;304;p36"/>
          <p:cNvSpPr/>
          <p:nvPr/>
        </p:nvSpPr>
        <p:spPr>
          <a:xfrm>
            <a:off x="5786446" y="2928940"/>
            <a:ext cx="363563" cy="357190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8370" name="Picture 2" descr="a minimalistic image of a simple Python lottery game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E0D4BC"/>
              </a:clrFrom>
              <a:clrTo>
                <a:srgbClr val="E0D4BC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2357422" y="1285866"/>
            <a:ext cx="2786082" cy="2786083"/>
          </a:xfrm>
          <a:prstGeom prst="rect">
            <a:avLst/>
          </a:prstGeom>
          <a:noFill/>
        </p:spPr>
      </p:pic>
      <p:sp>
        <p:nvSpPr>
          <p:cNvPr id="255" name="Google Shape;255;p36"/>
          <p:cNvSpPr txBox="1">
            <a:spLocks noGrp="1"/>
          </p:cNvSpPr>
          <p:nvPr>
            <p:ph type="subTitle" idx="3"/>
          </p:nvPr>
        </p:nvSpPr>
        <p:spPr>
          <a:xfrm>
            <a:off x="5000628" y="2071684"/>
            <a:ext cx="196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dirty="0" smtClean="0"/>
              <a:t>The program generates a random winning combination.</a:t>
            </a:r>
            <a:endParaRPr/>
          </a:p>
        </p:txBody>
      </p:sp>
      <p:sp>
        <p:nvSpPr>
          <p:cNvPr id="257" name="Google Shape;257;p36"/>
          <p:cNvSpPr txBox="1">
            <a:spLocks noGrp="1"/>
          </p:cNvSpPr>
          <p:nvPr>
            <p:ph type="ctrTitle" idx="2"/>
          </p:nvPr>
        </p:nvSpPr>
        <p:spPr>
          <a:xfrm>
            <a:off x="4929190" y="1571618"/>
            <a:ext cx="1849852" cy="6058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Random Number Generation</a:t>
            </a:r>
            <a:r>
              <a:rPr lang="en-US" b="0" dirty="0" smtClean="0"/>
              <a:t>: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9"/>
          <p:cNvSpPr txBox="1">
            <a:spLocks noGrp="1"/>
          </p:cNvSpPr>
          <p:nvPr>
            <p:ph type="ctrTitle" idx="4"/>
          </p:nvPr>
        </p:nvSpPr>
        <p:spPr>
          <a:xfrm rot="5400000">
            <a:off x="6917175" y="1414524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</a:t>
            </a:r>
            <a:r>
              <a:rPr lang="en-US" dirty="0" err="1" smtClean="0"/>
              <a:t>Gameplay</a:t>
            </a:r>
            <a:endParaRPr/>
          </a:p>
        </p:txBody>
      </p:sp>
      <p:sp>
        <p:nvSpPr>
          <p:cNvPr id="357" name="Google Shape;357;p39"/>
          <p:cNvSpPr txBox="1">
            <a:spLocks noGrp="1"/>
          </p:cNvSpPr>
          <p:nvPr>
            <p:ph type="subTitle" idx="1"/>
          </p:nvPr>
        </p:nvSpPr>
        <p:spPr>
          <a:xfrm>
            <a:off x="4500562" y="1285866"/>
            <a:ext cx="2938446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The code initializes a graphical user interface (GUI) using the </a:t>
            </a:r>
            <a:r>
              <a:rPr lang="en-US" dirty="0" err="1" smtClean="0"/>
              <a:t>tkinter</a:t>
            </a:r>
            <a:r>
              <a:rPr lang="en-US" dirty="0" smtClean="0"/>
              <a:t> library.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Upon launching, players are greeted with a welcome page featuring an ASCII art design and a “Start” button to begin the lottery game.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9"/>
          <p:cNvSpPr txBox="1">
            <a:spLocks noGrp="1"/>
          </p:cNvSpPr>
          <p:nvPr>
            <p:ph type="subTitle" idx="2"/>
          </p:nvPr>
        </p:nvSpPr>
        <p:spPr>
          <a:xfrm>
            <a:off x="4500562" y="3143254"/>
            <a:ext cx="3224198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Arial" pitchFamily="34" charset="0"/>
              <a:buChar char="•"/>
            </a:pPr>
            <a:r>
              <a:rPr lang="en-US" dirty="0" smtClean="0"/>
              <a:t>The game progresses to a “Generate Numbers” page where random numbers can be generated (though this functionality isn’t fully implemented yet).</a:t>
            </a:r>
          </a:p>
          <a:p>
            <a:pPr>
              <a:buFont typeface="Arial" pitchFamily="34" charset="0"/>
              <a:buChar char="•"/>
            </a:pPr>
            <a:r>
              <a:rPr lang="en-US" dirty="0" smtClean="0"/>
              <a:t>Finally, there’s a “Results” page that would eventually display the outcome of the lottery game based on user input and random number generation.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9"/>
          <p:cNvSpPr txBox="1">
            <a:spLocks noGrp="1"/>
          </p:cNvSpPr>
          <p:nvPr>
            <p:ph type="ctrTitle"/>
          </p:nvPr>
        </p:nvSpPr>
        <p:spPr>
          <a:xfrm>
            <a:off x="4572000" y="857238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Welcome Page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0" name="Google Shape;360;p39"/>
          <p:cNvSpPr txBox="1">
            <a:spLocks noGrp="1"/>
          </p:cNvSpPr>
          <p:nvPr>
            <p:ph type="ctrTitle" idx="3"/>
          </p:nvPr>
        </p:nvSpPr>
        <p:spPr>
          <a:xfrm>
            <a:off x="4572000" y="2714626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 smtClean="0"/>
              <a:t>Generate Numbers and Results </a:t>
            </a:r>
            <a:r>
              <a:rPr lang="en-US" dirty="0" smtClean="0"/>
              <a:t>Pages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62" name="Google Shape;362;p39"/>
          <p:cNvSpPr/>
          <p:nvPr/>
        </p:nvSpPr>
        <p:spPr>
          <a:xfrm>
            <a:off x="4143372" y="2623524"/>
            <a:ext cx="142876" cy="20913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250" name="Picture 2" descr="minimalistic artwork for a Python lottery game welcome page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85786" y="142858"/>
            <a:ext cx="2428892" cy="2428893"/>
          </a:xfrm>
          <a:prstGeom prst="rect">
            <a:avLst/>
          </a:prstGeom>
          <a:noFill/>
        </p:spPr>
      </p:pic>
      <p:pic>
        <p:nvPicPr>
          <p:cNvPr id="53252" name="Picture 4" descr="minimalistic artwork for a Python lottery game results page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071538" y="2643188"/>
            <a:ext cx="2071702" cy="2071703"/>
          </a:xfrm>
          <a:prstGeom prst="rect">
            <a:avLst/>
          </a:prstGeom>
          <a:noFill/>
        </p:spPr>
      </p:pic>
      <p:sp>
        <p:nvSpPr>
          <p:cNvPr id="13" name="Google Shape;362;p39"/>
          <p:cNvSpPr/>
          <p:nvPr/>
        </p:nvSpPr>
        <p:spPr>
          <a:xfrm>
            <a:off x="4143372" y="428610"/>
            <a:ext cx="142876" cy="20913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4"/>
          <p:cNvSpPr/>
          <p:nvPr/>
        </p:nvSpPr>
        <p:spPr>
          <a:xfrm rot="5400000">
            <a:off x="2244038" y="23933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44"/>
          <p:cNvSpPr/>
          <p:nvPr/>
        </p:nvSpPr>
        <p:spPr>
          <a:xfrm rot="-5400000" flipH="1">
            <a:off x="4398349" y="7330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44"/>
          <p:cNvSpPr/>
          <p:nvPr/>
        </p:nvSpPr>
        <p:spPr>
          <a:xfrm rot="-5400000" flipH="1">
            <a:off x="4398349" y="2380525"/>
            <a:ext cx="1574400" cy="2084200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6" name="Google Shape;436;p44"/>
          <p:cNvSpPr txBox="1">
            <a:spLocks noGrp="1"/>
          </p:cNvSpPr>
          <p:nvPr>
            <p:ph type="ctrTitle"/>
          </p:nvPr>
        </p:nvSpPr>
        <p:spPr>
          <a:xfrm rot="5400000">
            <a:off x="7083000" y="1450825"/>
            <a:ext cx="2522400" cy="48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PROJECT STAGES</a:t>
            </a:r>
            <a:endParaRPr/>
          </a:p>
        </p:txBody>
      </p:sp>
      <p:sp>
        <p:nvSpPr>
          <p:cNvPr id="437" name="Google Shape;437;p44"/>
          <p:cNvSpPr/>
          <p:nvPr/>
        </p:nvSpPr>
        <p:spPr>
          <a:xfrm rot="5400000">
            <a:off x="2244038" y="745838"/>
            <a:ext cx="1574400" cy="2058575"/>
          </a:xfrm>
          <a:prstGeom prst="flowChartOffpageConnector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44"/>
          <p:cNvSpPr txBox="1">
            <a:spLocks noGrp="1"/>
          </p:cNvSpPr>
          <p:nvPr>
            <p:ph type="ctrTitle" idx="4294967295"/>
          </p:nvPr>
        </p:nvSpPr>
        <p:spPr>
          <a:xfrm>
            <a:off x="2601551" y="1072400"/>
            <a:ext cx="13233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lt1"/>
                </a:solidFill>
              </a:rPr>
              <a:t>Raw code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39" name="Google Shape;439;p44"/>
          <p:cNvSpPr txBox="1">
            <a:spLocks noGrp="1"/>
          </p:cNvSpPr>
          <p:nvPr>
            <p:ph type="ctrTitle" idx="4294967295"/>
          </p:nvPr>
        </p:nvSpPr>
        <p:spPr>
          <a:xfrm>
            <a:off x="2285984" y="3571882"/>
            <a:ext cx="1785950" cy="5826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smtClean="0">
                <a:solidFill>
                  <a:schemeClr val="lt1"/>
                </a:solidFill>
              </a:rPr>
              <a:t>Adding Welcome page</a:t>
            </a:r>
            <a:endParaRPr sz="1600">
              <a:solidFill>
                <a:schemeClr val="lt1"/>
              </a:solidFill>
            </a:endParaRPr>
          </a:p>
        </p:txBody>
      </p:sp>
      <p:sp>
        <p:nvSpPr>
          <p:cNvPr id="440" name="Google Shape;440;p44"/>
          <p:cNvSpPr txBox="1">
            <a:spLocks noGrp="1"/>
          </p:cNvSpPr>
          <p:nvPr>
            <p:ph type="ctrTitle" idx="4294967295"/>
          </p:nvPr>
        </p:nvSpPr>
        <p:spPr>
          <a:xfrm>
            <a:off x="4323056" y="1072400"/>
            <a:ext cx="1463389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lt1"/>
                </a:solidFill>
              </a:rPr>
              <a:t>Adding GUI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1" name="Google Shape;441;p44"/>
          <p:cNvSpPr txBox="1">
            <a:spLocks noGrp="1"/>
          </p:cNvSpPr>
          <p:nvPr>
            <p:ph type="ctrTitle" idx="4294967295"/>
          </p:nvPr>
        </p:nvSpPr>
        <p:spPr>
          <a:xfrm>
            <a:off x="4310310" y="3769654"/>
            <a:ext cx="12534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smtClean="0">
                <a:solidFill>
                  <a:schemeClr val="lt1"/>
                </a:solidFill>
              </a:rPr>
              <a:t>ASCII Art</a:t>
            </a:r>
            <a:endParaRPr sz="1800">
              <a:solidFill>
                <a:schemeClr val="lt1"/>
              </a:solidFill>
            </a:endParaRPr>
          </a:p>
        </p:txBody>
      </p:sp>
      <p:sp>
        <p:nvSpPr>
          <p:cNvPr id="442" name="Google Shape;442;p44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1457300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 smtClean="0">
                <a:solidFill>
                  <a:schemeClr val="lt1"/>
                </a:solidFill>
              </a:rPr>
              <a:t>Our next step was using </a:t>
            </a:r>
            <a:r>
              <a:rPr lang="en-US" sz="1000" dirty="0" err="1" smtClean="0">
                <a:solidFill>
                  <a:schemeClr val="lt1"/>
                </a:solidFill>
              </a:rPr>
              <a:t>tkinter</a:t>
            </a:r>
            <a:r>
              <a:rPr lang="en-US" sz="1000" dirty="0" smtClean="0">
                <a:solidFill>
                  <a:schemeClr val="lt1"/>
                </a:solidFill>
              </a:rPr>
              <a:t> to add a simple UI to our code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3" name="Google Shape;443;p44"/>
          <p:cNvSpPr txBox="1">
            <a:spLocks noGrp="1"/>
          </p:cNvSpPr>
          <p:nvPr>
            <p:ph type="subTitle" idx="4294967295"/>
          </p:nvPr>
        </p:nvSpPr>
        <p:spPr>
          <a:xfrm flipH="1">
            <a:off x="4288100" y="2928204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 smtClean="0">
                <a:solidFill>
                  <a:schemeClr val="lt1"/>
                </a:solidFill>
              </a:rPr>
              <a:t>Finally we added </a:t>
            </a:r>
            <a:r>
              <a:rPr lang="en-US" sz="1000" dirty="0" err="1" smtClean="0">
                <a:solidFill>
                  <a:schemeClr val="lt1"/>
                </a:solidFill>
              </a:rPr>
              <a:t>Ascii</a:t>
            </a:r>
            <a:r>
              <a:rPr lang="en-US" sz="1000" dirty="0" smtClean="0">
                <a:solidFill>
                  <a:schemeClr val="lt1"/>
                </a:solidFill>
              </a:rPr>
              <a:t> art for more Sophisticated look.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4" name="Google Shape;444;p44"/>
          <p:cNvSpPr/>
          <p:nvPr/>
        </p:nvSpPr>
        <p:spPr>
          <a:xfrm>
            <a:off x="3652825" y="2342925"/>
            <a:ext cx="885900" cy="520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44"/>
          <p:cNvSpPr txBox="1">
            <a:spLocks noGrp="1"/>
          </p:cNvSpPr>
          <p:nvPr>
            <p:ph type="subTitle" idx="4294967295"/>
          </p:nvPr>
        </p:nvSpPr>
        <p:spPr>
          <a:xfrm flipH="1">
            <a:off x="2594200" y="1457300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 smtClean="0">
                <a:solidFill>
                  <a:schemeClr val="lt1"/>
                </a:solidFill>
              </a:rPr>
              <a:t>The first Step was determining the Raw code for the Game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6" name="Google Shape;446;p44"/>
          <p:cNvSpPr txBox="1">
            <a:spLocks noGrp="1"/>
          </p:cNvSpPr>
          <p:nvPr>
            <p:ph type="subTitle" idx="4294967295"/>
          </p:nvPr>
        </p:nvSpPr>
        <p:spPr>
          <a:xfrm flipH="1">
            <a:off x="2571736" y="2857502"/>
            <a:ext cx="1323300" cy="75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000" dirty="0" smtClean="0">
                <a:solidFill>
                  <a:schemeClr val="lt1"/>
                </a:solidFill>
              </a:rPr>
              <a:t>Then We decided to add a welcome page for making it more interactive</a:t>
            </a:r>
            <a:endParaRPr sz="1000">
              <a:solidFill>
                <a:schemeClr val="lt1"/>
              </a:solidFill>
            </a:endParaRPr>
          </a:p>
        </p:txBody>
      </p:sp>
      <p:sp>
        <p:nvSpPr>
          <p:cNvPr id="447" name="Google Shape;447;p44"/>
          <p:cNvSpPr/>
          <p:nvPr/>
        </p:nvSpPr>
        <p:spPr>
          <a:xfrm>
            <a:off x="3924857" y="2403095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7"/>
          <p:cNvSpPr/>
          <p:nvPr/>
        </p:nvSpPr>
        <p:spPr>
          <a:xfrm>
            <a:off x="5885400" y="81070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47"/>
          <p:cNvSpPr/>
          <p:nvPr/>
        </p:nvSpPr>
        <p:spPr>
          <a:xfrm>
            <a:off x="428105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47"/>
          <p:cNvSpPr/>
          <p:nvPr/>
        </p:nvSpPr>
        <p:spPr>
          <a:xfrm>
            <a:off x="0" y="0"/>
            <a:ext cx="1329600" cy="4370100"/>
          </a:xfrm>
          <a:prstGeom prst="rect">
            <a:avLst/>
          </a:prstGeom>
          <a:solidFill>
            <a:srgbClr val="908269">
              <a:alpha val="7321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47"/>
          <p:cNvSpPr/>
          <p:nvPr/>
        </p:nvSpPr>
        <p:spPr>
          <a:xfrm>
            <a:off x="720000" y="975325"/>
            <a:ext cx="2271300" cy="1165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47"/>
          <p:cNvSpPr txBox="1">
            <a:spLocks noGrp="1"/>
          </p:cNvSpPr>
          <p:nvPr>
            <p:ph type="ctrTitle"/>
          </p:nvPr>
        </p:nvSpPr>
        <p:spPr>
          <a:xfrm rot="5400000">
            <a:off x="6910506" y="1414622"/>
            <a:ext cx="2449800" cy="48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Conclusion.</a:t>
            </a:r>
            <a:endParaRPr/>
          </a:p>
        </p:txBody>
      </p:sp>
      <p:grpSp>
        <p:nvGrpSpPr>
          <p:cNvPr id="544" name="Google Shape;544;p47"/>
          <p:cNvGrpSpPr/>
          <p:nvPr/>
        </p:nvGrpSpPr>
        <p:grpSpPr>
          <a:xfrm>
            <a:off x="969280" y="1407529"/>
            <a:ext cx="506574" cy="577802"/>
            <a:chOff x="4017435" y="1499912"/>
            <a:chExt cx="315092" cy="359397"/>
          </a:xfrm>
        </p:grpSpPr>
        <p:sp>
          <p:nvSpPr>
            <p:cNvPr id="545" name="Google Shape;545;p47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47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" name="Google Shape;547;p47"/>
          <p:cNvGrpSpPr/>
          <p:nvPr/>
        </p:nvGrpSpPr>
        <p:grpSpPr>
          <a:xfrm>
            <a:off x="5769374" y="1407574"/>
            <a:ext cx="487505" cy="577719"/>
            <a:chOff x="3122257" y="1508594"/>
            <a:chExt cx="294850" cy="349434"/>
          </a:xfrm>
        </p:grpSpPr>
        <p:sp>
          <p:nvSpPr>
            <p:cNvPr id="548" name="Google Shape;548;p47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47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47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47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47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3" name="Google Shape;553;p47"/>
          <p:cNvSpPr txBox="1">
            <a:spLocks noGrp="1"/>
          </p:cNvSpPr>
          <p:nvPr>
            <p:ph type="subTitle" idx="1"/>
          </p:nvPr>
        </p:nvSpPr>
        <p:spPr>
          <a:xfrm>
            <a:off x="1579064" y="2147200"/>
            <a:ext cx="4278820" cy="24962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-US" sz="1600" b="1" dirty="0" smtClean="0"/>
              <a:t>In conclusion, </a:t>
            </a:r>
            <a:r>
              <a:rPr lang="en-US" sz="1600" dirty="0" smtClean="0"/>
              <a:t>this Python script offers a straightforward and interactive lottery gaming experience through a user-friendly </a:t>
            </a:r>
            <a:r>
              <a:rPr lang="en-US" sz="1600" dirty="0" err="1" smtClean="0"/>
              <a:t>Tkinter</a:t>
            </a:r>
            <a:r>
              <a:rPr lang="en-US" sz="1600" dirty="0" smtClean="0"/>
              <a:t> interface. It successfully combines random number generation, user input validation, and results display, providing an engaging and visually appealing application. The code's structure promotes clarity and maintainability, making it a suitable starting point for further enhancements or modifications to the lottery game.</a:t>
            </a:r>
            <a:endParaRPr sz="1600"/>
          </a:p>
        </p:txBody>
      </p:sp>
      <p:sp>
        <p:nvSpPr>
          <p:cNvPr id="555" name="Google Shape;555;p47"/>
          <p:cNvSpPr txBox="1">
            <a:spLocks noGrp="1"/>
          </p:cNvSpPr>
          <p:nvPr>
            <p:ph type="ctrTitle" idx="4"/>
          </p:nvPr>
        </p:nvSpPr>
        <p:spPr>
          <a:xfrm>
            <a:off x="3075567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</a:rPr>
              <a:t>Our work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556" name="Google Shape;556;p47"/>
          <p:cNvSpPr txBox="1">
            <a:spLocks noGrp="1"/>
          </p:cNvSpPr>
          <p:nvPr>
            <p:ph type="ctrTitle" idx="2"/>
          </p:nvPr>
        </p:nvSpPr>
        <p:spPr>
          <a:xfrm>
            <a:off x="1579064" y="1762400"/>
            <a:ext cx="26193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chemeClr val="lt1"/>
                </a:solidFill>
              </a:rPr>
              <a:t>Concluding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Engineering Project Proposal by Slidesgo">
  <a:themeElements>
    <a:clrScheme name="Simple Light">
      <a:dk1>
        <a:srgbClr val="434343"/>
      </a:dk1>
      <a:lt1>
        <a:srgbClr val="FFFFFF"/>
      </a:lt1>
      <a:dk2>
        <a:srgbClr val="595959"/>
      </a:dk2>
      <a:lt2>
        <a:srgbClr val="EEEEEE"/>
      </a:lt2>
      <a:accent1>
        <a:srgbClr val="908269"/>
      </a:accent1>
      <a:accent2>
        <a:srgbClr val="212121"/>
      </a:accent2>
      <a:accent3>
        <a:srgbClr val="CFC3AC"/>
      </a:accent3>
      <a:accent4>
        <a:srgbClr val="976E26"/>
      </a:accent4>
      <a:accent5>
        <a:srgbClr val="927D59"/>
      </a:accent5>
      <a:accent6>
        <a:srgbClr val="584F3E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415</Words>
  <PresentationFormat>On-screen Show (16:9)</PresentationFormat>
  <Paragraphs>61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Catamaran Light</vt:lpstr>
      <vt:lpstr>Livvic</vt:lpstr>
      <vt:lpstr>Roboto</vt:lpstr>
      <vt:lpstr>Fira Sans Extra Condensed Medium</vt:lpstr>
      <vt:lpstr>Engineering Project Proposal by Slidesgo</vt:lpstr>
      <vt:lpstr>LOTTERY GAME</vt:lpstr>
      <vt:lpstr>TABLE OF CONTENTS</vt:lpstr>
      <vt:lpstr>OUR MEMBERS</vt:lpstr>
      <vt:lpstr>ABOUT THE PROJECT</vt:lpstr>
      <vt:lpstr>GAME FEATURES</vt:lpstr>
      <vt:lpstr>Game Features</vt:lpstr>
      <vt:lpstr>The Gameplay</vt:lpstr>
      <vt:lpstr>PROJECT STAGES</vt:lpstr>
      <vt:lpstr>Conclusion.</vt:lpstr>
      <vt:lpstr>THANKS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LOTTERY GAME</dc:title>
  <dc:creator>Manik Ghosh</dc:creator>
  <cp:lastModifiedBy>user</cp:lastModifiedBy>
  <cp:revision>19</cp:revision>
  <dcterms:modified xsi:type="dcterms:W3CDTF">2024-03-10T08:55:41Z</dcterms:modified>
</cp:coreProperties>
</file>